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70" r:id="rId3"/>
    <p:sldId id="265" r:id="rId4"/>
    <p:sldId id="266" r:id="rId5"/>
    <p:sldId id="267" r:id="rId6"/>
    <p:sldId id="268" r:id="rId7"/>
    <p:sldId id="269" r:id="rId8"/>
    <p:sldId id="271" r:id="rId9"/>
    <p:sldId id="272"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3568" y="476672"/>
            <a:ext cx="6622504" cy="1080120"/>
          </a:xfrm>
          <a:prstGeom prst="rect">
            <a:avLst/>
          </a:prstGeom>
        </p:spPr>
        <p:txBody>
          <a:bodyPr/>
          <a:lstStyle>
            <a:lvl1pPr algn="l">
              <a:defRPr b="1" baseline="0">
                <a:solidFill>
                  <a:srgbClr val="462916"/>
                </a:solidFill>
                <a:latin typeface="Arial" pitchFamily="34" charset="0"/>
                <a:cs typeface="Arial" pitchFamily="34" charset="0"/>
              </a:defRPr>
            </a:lvl1pPr>
          </a:lstStyle>
          <a:p>
            <a:r>
              <a:rPr lang="nl-NL" dirty="0" smtClean="0"/>
              <a:t>Titel presentatie</a:t>
            </a:r>
            <a:endParaRPr lang="nl-NL" dirty="0"/>
          </a:p>
        </p:txBody>
      </p:sp>
      <p:sp>
        <p:nvSpPr>
          <p:cNvPr id="3" name="Ondertitel 2"/>
          <p:cNvSpPr>
            <a:spLocks noGrp="1"/>
          </p:cNvSpPr>
          <p:nvPr>
            <p:ph type="subTitle" idx="1" hasCustomPrompt="1"/>
          </p:nvPr>
        </p:nvSpPr>
        <p:spPr>
          <a:xfrm>
            <a:off x="683568" y="1628800"/>
            <a:ext cx="6624736" cy="4536504"/>
          </a:xfrm>
          <a:prstGeom prst="rect">
            <a:avLst/>
          </a:prstGeom>
        </p:spPr>
        <p:txBody>
          <a:bodyPr>
            <a:normAutofit/>
          </a:bodyPr>
          <a:lstStyle>
            <a:lvl1pPr marL="0" indent="0" algn="l">
              <a:buNone/>
              <a:defRPr sz="2400">
                <a:solidFill>
                  <a:srgbClr val="462916"/>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Tekst bewerken</a:t>
            </a:r>
            <a:endParaRPr lang="nl-NL" dirty="0"/>
          </a:p>
        </p:txBody>
      </p:sp>
      <p:sp>
        <p:nvSpPr>
          <p:cNvPr id="4" name="Tijdelijke aanduiding voor datum 3"/>
          <p:cNvSpPr>
            <a:spLocks noGrp="1"/>
          </p:cNvSpPr>
          <p:nvPr>
            <p:ph type="dt" sz="half" idx="10"/>
          </p:nvPr>
        </p:nvSpPr>
        <p:spPr>
          <a:xfrm>
            <a:off x="683568" y="6356350"/>
            <a:ext cx="2133600" cy="365125"/>
          </a:xfrm>
          <a:prstGeom prst="rect">
            <a:avLst/>
          </a:prstGeom>
        </p:spPr>
        <p:txBody>
          <a:bodyPr/>
          <a:lstStyle>
            <a:lvl1pPr>
              <a:defRPr>
                <a:solidFill>
                  <a:srgbClr val="462916"/>
                </a:solidFill>
                <a:latin typeface="Arial" pitchFamily="34" charset="0"/>
                <a:cs typeface="Arial" pitchFamily="34" charset="0"/>
              </a:defRPr>
            </a:lvl1pPr>
          </a:lstStyle>
          <a:p>
            <a:fld id="{378E8D99-14FB-4157-BE6C-BEEC31BD1017}" type="datetimeFigureOut">
              <a:rPr lang="nl-NL" smtClean="0"/>
              <a:pPr/>
              <a:t>17-11-2014</a:t>
            </a:fld>
            <a:endParaRPr lang="nl-NL" dirty="0"/>
          </a:p>
        </p:txBody>
      </p:sp>
    </p:spTree>
    <p:extLst>
      <p:ext uri="{BB962C8B-B14F-4D97-AF65-F5344CB8AC3E}">
        <p14:creationId xmlns:p14="http://schemas.microsoft.com/office/powerpoint/2010/main" xmlns="" val="23883068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1004244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spcBef>
          <a:spcPct val="0"/>
        </a:spcBef>
        <a:buNone/>
        <a:defRPr sz="4400" b="1" kern="1200">
          <a:solidFill>
            <a:srgbClr val="462916"/>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None/>
        <a:defRPr sz="2800" kern="1200">
          <a:solidFill>
            <a:srgbClr val="462916"/>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gedragscode%20zorgvuldig%20bosbeheer%202005.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7"/>
            <a:ext cx="7772400" cy="1584175"/>
          </a:xfrm>
        </p:spPr>
        <p:txBody>
          <a:bodyPr/>
          <a:lstStyle/>
          <a:p>
            <a:pPr algn="ctr"/>
            <a:endParaRPr lang="nl-NL" dirty="0"/>
          </a:p>
        </p:txBody>
      </p:sp>
      <p:sp>
        <p:nvSpPr>
          <p:cNvPr id="3" name="Ondertitel 2"/>
          <p:cNvSpPr>
            <a:spLocks noGrp="1"/>
          </p:cNvSpPr>
          <p:nvPr>
            <p:ph type="subTitle" idx="1"/>
          </p:nvPr>
        </p:nvSpPr>
        <p:spPr>
          <a:xfrm>
            <a:off x="1371600" y="3501008"/>
            <a:ext cx="6400800" cy="2137792"/>
          </a:xfrm>
        </p:spPr>
        <p:txBody>
          <a:bodyPr>
            <a:normAutofit/>
          </a:bodyPr>
          <a:lstStyle/>
          <a:p>
            <a:endParaRPr lang="nl-NL" dirty="0"/>
          </a:p>
          <a:p>
            <a:endParaRPr lang="nl-NL" dirty="0"/>
          </a:p>
        </p:txBody>
      </p:sp>
      <p:sp>
        <p:nvSpPr>
          <p:cNvPr id="9218" name="AutoShape 2" descr="http://web.nordwincollege.nl/aoc_theme/mbo/font/?family=1&amp;size=50&amp;color=006FB4&amp;text=Flora%20en%20Faunawet"/>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9220" name="Picture 4" descr="http://web.nordwincollege.nl/aoc_theme/mbo/font/?family=1&amp;size=50&amp;color=006FB4&amp;text=Flora%20en%20Faunawet"/>
          <p:cNvPicPr>
            <a:picLocks noChangeAspect="1" noChangeArrowheads="1"/>
          </p:cNvPicPr>
          <p:nvPr/>
        </p:nvPicPr>
        <p:blipFill>
          <a:blip r:embed="rId2"/>
          <a:srcRect/>
          <a:stretch>
            <a:fillRect/>
          </a:stretch>
        </p:blipFill>
        <p:spPr bwMode="auto">
          <a:xfrm>
            <a:off x="1285851" y="1571612"/>
            <a:ext cx="6877853" cy="1571636"/>
          </a:xfrm>
          <a:prstGeom prst="rect">
            <a:avLst/>
          </a:prstGeom>
          <a:noFill/>
        </p:spPr>
      </p:pic>
    </p:spTree>
    <p:extLst>
      <p:ext uri="{BB962C8B-B14F-4D97-AF65-F5344CB8AC3E}">
        <p14:creationId xmlns:p14="http://schemas.microsoft.com/office/powerpoint/2010/main" xmlns="" val="3715299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smtClean="0"/>
              <a:t>Inhoud van de les</a:t>
            </a:r>
            <a:endParaRPr lang="nl-NL" dirty="0"/>
          </a:p>
        </p:txBody>
      </p:sp>
      <p:sp>
        <p:nvSpPr>
          <p:cNvPr id="3" name="Ondertitel 2"/>
          <p:cNvSpPr>
            <a:spLocks noGrp="1"/>
          </p:cNvSpPr>
          <p:nvPr>
            <p:ph type="subTitle" idx="1"/>
          </p:nvPr>
        </p:nvSpPr>
        <p:spPr/>
        <p:txBody>
          <a:bodyPr>
            <a:normAutofit fontScale="92500" lnSpcReduction="10000"/>
          </a:bodyPr>
          <a:lstStyle/>
          <a:p>
            <a:pPr>
              <a:buFont typeface="Arial" pitchFamily="34" charset="0"/>
              <a:buChar char="•"/>
            </a:pPr>
            <a:r>
              <a:rPr lang="nl-NL" dirty="0" smtClean="0"/>
              <a:t>Algemene informatie</a:t>
            </a:r>
          </a:p>
          <a:p>
            <a:pPr>
              <a:buFont typeface="Arial" pitchFamily="34" charset="0"/>
              <a:buChar char="•"/>
            </a:pPr>
            <a:r>
              <a:rPr lang="nl-NL" dirty="0" smtClean="0"/>
              <a:t>Inhoud van de flora- en faunawet</a:t>
            </a:r>
          </a:p>
          <a:p>
            <a:pPr>
              <a:buFont typeface="Arial" pitchFamily="34" charset="0"/>
              <a:buChar char="•"/>
            </a:pPr>
            <a:r>
              <a:rPr lang="nl-NL" dirty="0" smtClean="0"/>
              <a:t>Bescherming van soorten </a:t>
            </a:r>
          </a:p>
          <a:p>
            <a:pPr>
              <a:buFont typeface="Arial" pitchFamily="34" charset="0"/>
              <a:buChar char="•"/>
            </a:pPr>
            <a:r>
              <a:rPr lang="nl-NL" dirty="0" smtClean="0"/>
              <a:t>Het verbod op het doden, verstoren of   beschadigen van beschermde dieren en het verbod op doden, beschadigen of plukken van beschermde planten. </a:t>
            </a:r>
          </a:p>
          <a:p>
            <a:pPr>
              <a:buFont typeface="Arial" pitchFamily="34" charset="0"/>
              <a:buChar char="•"/>
            </a:pPr>
            <a:r>
              <a:rPr lang="nl-NL" dirty="0" smtClean="0"/>
              <a:t>De verplichting voldoende zorg in acht te nemen voor in het wild levende dieren en planten.</a:t>
            </a:r>
          </a:p>
          <a:p>
            <a:pPr>
              <a:buFont typeface="Arial" pitchFamily="34" charset="0"/>
              <a:buChar char="•"/>
            </a:pPr>
            <a:r>
              <a:rPr lang="nl-NL" dirty="0" smtClean="0"/>
              <a:t>Opdracht</a:t>
            </a:r>
          </a:p>
          <a:p>
            <a:pPr>
              <a:buFont typeface="Arial" pitchFamily="34" charset="0"/>
              <a:buChar char="•"/>
            </a:pPr>
            <a:r>
              <a:rPr lang="nl-NL" dirty="0" smtClean="0"/>
              <a:t>Opdracht bespreken</a:t>
            </a:r>
          </a:p>
          <a:p>
            <a:pPr>
              <a:buFont typeface="Arial" pitchFamily="34" charset="0"/>
              <a:buChar char="•"/>
            </a:pPr>
            <a:r>
              <a:rPr lang="nl-NL" dirty="0" smtClean="0"/>
              <a:t>Einde van deze les.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smtClean="0"/>
              <a:t>Algemene informatie  </a:t>
            </a:r>
            <a:endParaRPr lang="nl-NL" dirty="0"/>
          </a:p>
        </p:txBody>
      </p:sp>
      <p:sp>
        <p:nvSpPr>
          <p:cNvPr id="3" name="Ondertitel 2"/>
          <p:cNvSpPr>
            <a:spLocks noGrp="1"/>
          </p:cNvSpPr>
          <p:nvPr>
            <p:ph type="subTitle" idx="1"/>
          </p:nvPr>
        </p:nvSpPr>
        <p:spPr/>
        <p:txBody>
          <a:bodyPr/>
          <a:lstStyle/>
          <a:p>
            <a:pPr>
              <a:buFont typeface="Arial" pitchFamily="34" charset="0"/>
              <a:buChar char="•"/>
            </a:pPr>
            <a:r>
              <a:rPr lang="nl-NL" dirty="0" smtClean="0"/>
              <a:t> In werking sinds 1 april 2002</a:t>
            </a:r>
          </a:p>
          <a:p>
            <a:pPr>
              <a:buFont typeface="Arial" pitchFamily="34" charset="0"/>
              <a:buChar char="•"/>
            </a:pPr>
            <a:r>
              <a:rPr lang="nl-NL" dirty="0" smtClean="0"/>
              <a:t> De flora- en faunawet bestaat uit:</a:t>
            </a:r>
          </a:p>
          <a:p>
            <a:r>
              <a:rPr lang="nl-NL" dirty="0" smtClean="0"/>
              <a:t>	- Vogelwet</a:t>
            </a:r>
          </a:p>
          <a:p>
            <a:r>
              <a:rPr lang="nl-NL" dirty="0" smtClean="0"/>
              <a:t>	- Jachtwet</a:t>
            </a:r>
          </a:p>
          <a:p>
            <a:r>
              <a:rPr lang="nl-NL" dirty="0" smtClean="0"/>
              <a:t>	- Natuurbeschermingswet</a:t>
            </a:r>
          </a:p>
          <a:p>
            <a:r>
              <a:rPr lang="nl-NL" dirty="0" smtClean="0"/>
              <a:t>	- Nuttige Dierenwet</a:t>
            </a:r>
          </a:p>
          <a:p>
            <a:r>
              <a:rPr lang="nl-NL" dirty="0" smtClean="0"/>
              <a:t>	- Wet bedreigde uitheemse dier- en 	    	  plantensoorten </a:t>
            </a:r>
            <a:endParaRPr lang="nl-NL" dirty="0"/>
          </a:p>
        </p:txBody>
      </p:sp>
    </p:spTree>
    <p:extLst>
      <p:ext uri="{BB962C8B-B14F-4D97-AF65-F5344CB8AC3E}">
        <p14:creationId xmlns:p14="http://schemas.microsoft.com/office/powerpoint/2010/main" xmlns="" val="2834201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910" y="285728"/>
            <a:ext cx="6622504" cy="1080120"/>
          </a:xfrm>
        </p:spPr>
        <p:txBody>
          <a:bodyPr/>
          <a:lstStyle/>
          <a:p>
            <a:pPr algn="ctr"/>
            <a:r>
              <a:rPr lang="nl-NL" dirty="0" smtClean="0"/>
              <a:t>Inhoud van de </a:t>
            </a:r>
            <a:br>
              <a:rPr lang="nl-NL" dirty="0" smtClean="0"/>
            </a:br>
            <a:r>
              <a:rPr lang="nl-NL" dirty="0" smtClean="0"/>
              <a:t>flora- en faunawet </a:t>
            </a:r>
            <a:endParaRPr lang="nl-NL" dirty="0"/>
          </a:p>
        </p:txBody>
      </p:sp>
      <p:sp>
        <p:nvSpPr>
          <p:cNvPr id="3" name="Ondertitel 2"/>
          <p:cNvSpPr>
            <a:spLocks noGrp="1"/>
          </p:cNvSpPr>
          <p:nvPr>
            <p:ph type="subTitle" idx="1"/>
          </p:nvPr>
        </p:nvSpPr>
        <p:spPr/>
        <p:txBody>
          <a:bodyPr/>
          <a:lstStyle/>
          <a:p>
            <a:pPr>
              <a:buFont typeface="Arial" pitchFamily="34" charset="0"/>
              <a:buChar char="•"/>
            </a:pPr>
            <a:r>
              <a:rPr lang="nl-NL" dirty="0" smtClean="0"/>
              <a:t>Bescherming van soorten </a:t>
            </a:r>
          </a:p>
          <a:p>
            <a:pPr>
              <a:buFont typeface="Arial" pitchFamily="34" charset="0"/>
              <a:buChar char="•"/>
            </a:pPr>
            <a:endParaRPr lang="nl-NL" dirty="0" smtClean="0"/>
          </a:p>
          <a:p>
            <a:pPr>
              <a:buFont typeface="Arial" pitchFamily="34" charset="0"/>
              <a:buChar char="•"/>
            </a:pPr>
            <a:r>
              <a:rPr lang="nl-NL" dirty="0" smtClean="0"/>
              <a:t>Het verbod op het doden, verstoren of   beschadigen van beschermde dieren en het verbod op doden, beschadigen of plukken van beschermde planten. </a:t>
            </a:r>
          </a:p>
          <a:p>
            <a:pPr>
              <a:buFont typeface="Arial" pitchFamily="34" charset="0"/>
              <a:buChar char="•"/>
            </a:pPr>
            <a:endParaRPr lang="nl-NL" dirty="0" smtClean="0"/>
          </a:p>
          <a:p>
            <a:pPr>
              <a:buFont typeface="Arial" pitchFamily="34" charset="0"/>
              <a:buChar char="•"/>
            </a:pPr>
            <a:r>
              <a:rPr lang="nl-NL" dirty="0" smtClean="0"/>
              <a:t>De verplichting voldoende zorg in acht te nemen voor in het wild levende dieren en planten</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14348" y="285728"/>
            <a:ext cx="6622504" cy="1080120"/>
          </a:xfrm>
        </p:spPr>
        <p:txBody>
          <a:bodyPr/>
          <a:lstStyle/>
          <a:p>
            <a:pPr algn="ctr"/>
            <a:r>
              <a:rPr lang="nl-NL" dirty="0" smtClean="0"/>
              <a:t>Bescherming van soorten</a:t>
            </a:r>
            <a:endParaRPr lang="nl-NL" dirty="0"/>
          </a:p>
        </p:txBody>
      </p:sp>
      <p:sp>
        <p:nvSpPr>
          <p:cNvPr id="3" name="Ondertitel 2"/>
          <p:cNvSpPr>
            <a:spLocks noGrp="1"/>
          </p:cNvSpPr>
          <p:nvPr>
            <p:ph type="subTitle" idx="1"/>
          </p:nvPr>
        </p:nvSpPr>
        <p:spPr/>
        <p:txBody>
          <a:bodyPr/>
          <a:lstStyle/>
          <a:p>
            <a:pPr>
              <a:buFont typeface="Arial" pitchFamily="34" charset="0"/>
              <a:buChar char="•"/>
            </a:pPr>
            <a:r>
              <a:rPr lang="nl-NL" dirty="0" smtClean="0"/>
              <a:t>Bij een beheermaatregel moet iedereen rekening houden met alle beschermde soorten die door de beheermaatregel beïnvloed kan worden. </a:t>
            </a:r>
          </a:p>
          <a:p>
            <a:pPr>
              <a:buFont typeface="Arial" pitchFamily="34" charset="0"/>
              <a:buChar char="•"/>
            </a:pPr>
            <a:endParaRPr lang="nl-NL" dirty="0" smtClean="0"/>
          </a:p>
          <a:p>
            <a:pPr>
              <a:buFont typeface="Arial" pitchFamily="34" charset="0"/>
              <a:buChar char="•"/>
            </a:pPr>
            <a:r>
              <a:rPr lang="nl-NL" dirty="0" smtClean="0"/>
              <a:t>Dit wordt doormiddel van een inventarisatie uitgevoerd. </a:t>
            </a:r>
          </a:p>
          <a:p>
            <a:pPr>
              <a:buFont typeface="Arial" pitchFamily="34" charset="0"/>
              <a:buChar char="•"/>
            </a:pP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85786" y="142852"/>
            <a:ext cx="6622504" cy="1080120"/>
          </a:xfrm>
        </p:spPr>
        <p:txBody>
          <a:bodyPr/>
          <a:lstStyle/>
          <a:p>
            <a:pPr algn="ctr"/>
            <a:r>
              <a:rPr lang="nl-NL" sz="2400" dirty="0" smtClean="0"/>
              <a:t>Het verbod op het doden, verstoren of   beschadigen van beschermde dieren en het verbod op doden, beschadigen of plukken van beschermde planten. </a:t>
            </a:r>
            <a:r>
              <a:rPr lang="nl-NL" dirty="0" smtClean="0"/>
              <a:t/>
            </a:r>
            <a:br>
              <a:rPr lang="nl-NL" dirty="0" smtClean="0"/>
            </a:br>
            <a:endParaRPr lang="nl-NL" dirty="0"/>
          </a:p>
        </p:txBody>
      </p:sp>
      <p:sp>
        <p:nvSpPr>
          <p:cNvPr id="3" name="Ondertitel 2"/>
          <p:cNvSpPr>
            <a:spLocks noGrp="1"/>
          </p:cNvSpPr>
          <p:nvPr>
            <p:ph type="subTitle" idx="1"/>
          </p:nvPr>
        </p:nvSpPr>
        <p:spPr/>
        <p:txBody>
          <a:bodyPr>
            <a:normAutofit lnSpcReduction="10000"/>
          </a:bodyPr>
          <a:lstStyle/>
          <a:p>
            <a:pPr>
              <a:buFont typeface="Arial" pitchFamily="34" charset="0"/>
              <a:buChar char="•"/>
            </a:pPr>
            <a:r>
              <a:rPr lang="nl-NL" dirty="0" smtClean="0"/>
              <a:t>Door de inventarisatie wordt bekend waar de eventuele beschermde planten en/of dieren voorkomen of zich schuilhouden.</a:t>
            </a:r>
          </a:p>
          <a:p>
            <a:pPr>
              <a:buFont typeface="Arial" pitchFamily="34" charset="0"/>
              <a:buChar char="•"/>
            </a:pPr>
            <a:endParaRPr lang="nl-NL" dirty="0" smtClean="0"/>
          </a:p>
          <a:p>
            <a:pPr>
              <a:buFont typeface="Arial" pitchFamily="34" charset="0"/>
              <a:buChar char="•"/>
            </a:pPr>
            <a:r>
              <a:rPr lang="nl-NL" dirty="0" smtClean="0"/>
              <a:t>Hierna moet er bepaald worden of er omheen kan worden gewerkt, zodanig dat de leefomgeving van de beschermde soort niet beschadigd gaat worden.  </a:t>
            </a:r>
          </a:p>
          <a:p>
            <a:endParaRPr lang="nl-NL" dirty="0" smtClean="0"/>
          </a:p>
          <a:p>
            <a:pPr>
              <a:buFont typeface="Arial" pitchFamily="34" charset="0"/>
              <a:buChar char="•"/>
            </a:pPr>
            <a:r>
              <a:rPr lang="nl-NL" dirty="0" smtClean="0"/>
              <a:t>Het uitvoeren van de inventarisatie vraagt een behoorlijke mate van kennis over de planten en de dieren. </a:t>
            </a:r>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14348" y="142852"/>
            <a:ext cx="6622504" cy="1080120"/>
          </a:xfrm>
        </p:spPr>
        <p:txBody>
          <a:bodyPr/>
          <a:lstStyle/>
          <a:p>
            <a:pPr algn="ctr"/>
            <a:r>
              <a:rPr lang="nl-NL" sz="3200" dirty="0" smtClean="0"/>
              <a:t>De verplichting voldoende zorg in acht te nemen voor in het wild levende dieren en planten</a:t>
            </a:r>
            <a:br>
              <a:rPr lang="nl-NL" sz="3200" dirty="0" smtClean="0"/>
            </a:br>
            <a:endParaRPr lang="nl-NL" sz="3200" dirty="0"/>
          </a:p>
        </p:txBody>
      </p:sp>
      <p:sp>
        <p:nvSpPr>
          <p:cNvPr id="3" name="Ondertitel 2"/>
          <p:cNvSpPr>
            <a:spLocks noGrp="1"/>
          </p:cNvSpPr>
          <p:nvPr>
            <p:ph type="subTitle" idx="1"/>
          </p:nvPr>
        </p:nvSpPr>
        <p:spPr/>
        <p:txBody>
          <a:bodyPr>
            <a:normAutofit fontScale="92500" lnSpcReduction="20000"/>
          </a:bodyPr>
          <a:lstStyle/>
          <a:p>
            <a:pPr>
              <a:buFont typeface="Arial" pitchFamily="34" charset="0"/>
              <a:buChar char="•"/>
            </a:pPr>
            <a:r>
              <a:rPr lang="nl-NL" dirty="0" smtClean="0"/>
              <a:t>Er wordt gewerkt met gedragscodes. Deze gedragscodes worden opgesteld door de beheerders van het gebied  en de beschermingsorganisaties. </a:t>
            </a:r>
          </a:p>
          <a:p>
            <a:pPr>
              <a:buFont typeface="Arial" pitchFamily="34" charset="0"/>
              <a:buChar char="•"/>
            </a:pPr>
            <a:endParaRPr lang="nl-NL" dirty="0" smtClean="0"/>
          </a:p>
          <a:p>
            <a:pPr>
              <a:buFont typeface="Arial" pitchFamily="34" charset="0"/>
              <a:buChar char="•"/>
            </a:pPr>
            <a:r>
              <a:rPr lang="nl-NL" dirty="0" smtClean="0"/>
              <a:t>Wanneer de gedragscodes worden goedgekeurd door de ministerie van EZ heeft de beheerder vrijstelling van het verbod doden, verstoren en beschadigen. </a:t>
            </a:r>
          </a:p>
          <a:p>
            <a:pPr>
              <a:buFont typeface="Arial" pitchFamily="34" charset="0"/>
              <a:buChar char="•"/>
            </a:pPr>
            <a:r>
              <a:rPr lang="nl-NL" i="1" dirty="0" smtClean="0"/>
              <a:t>Voorbeeld: doordat er langere tijd mooi weer is geweest, zijn er nog veel jonge dieren aanwezig in het bos. We wachten daarom nog enkele weken met het kappen van het bos zodat ook de jonge dieren in staat zijn om te overleven nadat het bos is gekapt. </a:t>
            </a:r>
            <a:endParaRPr lang="nl-NL"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smtClean="0"/>
              <a:t>Opdracht</a:t>
            </a:r>
            <a:endParaRPr lang="nl-NL" dirty="0"/>
          </a:p>
        </p:txBody>
      </p:sp>
      <p:sp>
        <p:nvSpPr>
          <p:cNvPr id="3" name="Ondertitel 2"/>
          <p:cNvSpPr>
            <a:spLocks noGrp="1"/>
          </p:cNvSpPr>
          <p:nvPr>
            <p:ph type="subTitle" idx="1"/>
          </p:nvPr>
        </p:nvSpPr>
        <p:spPr/>
        <p:txBody>
          <a:bodyPr/>
          <a:lstStyle/>
          <a:p>
            <a:r>
              <a:rPr lang="nl-NL" dirty="0" smtClean="0"/>
              <a:t>Flora&amp;Fauna check </a:t>
            </a:r>
            <a:r>
              <a:rPr lang="nl-NL" dirty="0" smtClean="0"/>
              <a:t>uitvoeren.</a:t>
            </a:r>
          </a:p>
          <a:p>
            <a:endParaRPr lang="nl-NL" dirty="0" smtClean="0"/>
          </a:p>
          <a:p>
            <a:r>
              <a:rPr lang="nl-NL" dirty="0" smtClean="0"/>
              <a:t>Zie Pdf Gedragscode zorgvuldig bosbeheer. </a:t>
            </a:r>
          </a:p>
          <a:p>
            <a:endParaRPr lang="nl-NL" dirty="0" smtClean="0"/>
          </a:p>
          <a:p>
            <a:r>
              <a:rPr lang="nl-NL" dirty="0" smtClean="0">
                <a:hlinkClick r:id="rId2" action="ppaction://hlinkfile"/>
              </a:rPr>
              <a:t>gedragscode zorgvuldig bosbeheer 2005.pdf</a:t>
            </a:r>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smtClean="0"/>
              <a:t>Opdracht evalueren </a:t>
            </a:r>
            <a:endParaRPr lang="nl-NL" dirty="0"/>
          </a:p>
        </p:txBody>
      </p:sp>
      <p:sp>
        <p:nvSpPr>
          <p:cNvPr id="3" name="Ondertitel 2"/>
          <p:cNvSpPr>
            <a:spLocks noGrp="1"/>
          </p:cNvSpPr>
          <p:nvPr>
            <p:ph type="subTitle" idx="1"/>
          </p:nvPr>
        </p:nvSpPr>
        <p:spPr/>
        <p:txBody>
          <a:bodyPr/>
          <a:lstStyle/>
          <a:p>
            <a:r>
              <a:rPr lang="nl-NL" dirty="0" smtClean="0"/>
              <a:t>Geef voor jezelf antwoorden op de volgende vragen: </a:t>
            </a:r>
          </a:p>
          <a:p>
            <a:pPr>
              <a:buFont typeface="Arial" pitchFamily="34" charset="0"/>
              <a:buChar char="•"/>
            </a:pPr>
            <a:endParaRPr lang="nl-NL" dirty="0" smtClean="0"/>
          </a:p>
          <a:p>
            <a:pPr>
              <a:buFont typeface="Arial" pitchFamily="34" charset="0"/>
              <a:buChar char="•"/>
            </a:pPr>
            <a:r>
              <a:rPr lang="nl-NL" dirty="0" smtClean="0"/>
              <a:t>Hoe ging de samenwerking? </a:t>
            </a:r>
          </a:p>
          <a:p>
            <a:pPr>
              <a:buFont typeface="Arial" pitchFamily="34" charset="0"/>
              <a:buChar char="•"/>
            </a:pPr>
            <a:r>
              <a:rPr lang="nl-NL" dirty="0" smtClean="0"/>
              <a:t> Wat ging er goed? En wat ging er minder       goed? </a:t>
            </a:r>
          </a:p>
          <a:p>
            <a:pPr>
              <a:buFont typeface="Arial" pitchFamily="34" charset="0"/>
              <a:buChar char="•"/>
            </a:pPr>
            <a:r>
              <a:rPr lang="nl-NL" dirty="0" smtClean="0"/>
              <a:t>Wat vond je van de opdracht? Was het leerzaam of juist niet? Geef ook </a:t>
            </a:r>
            <a:r>
              <a:rPr lang="nl-NL" smtClean="0"/>
              <a:t>aan waarom je dat vindt. </a:t>
            </a:r>
            <a:endParaRPr lang="nl-N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AOC Oost 2012">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420</Words>
  <Application>Microsoft Office PowerPoint</Application>
  <PresentationFormat>Diavoorstelling (4:3)</PresentationFormat>
  <Paragraphs>50</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Powerpoint AOC Oost 2012</vt:lpstr>
      <vt:lpstr>Dia 1</vt:lpstr>
      <vt:lpstr>Inhoud van de les</vt:lpstr>
      <vt:lpstr>Algemene informatie  </vt:lpstr>
      <vt:lpstr>Inhoud van de  flora- en faunawet </vt:lpstr>
      <vt:lpstr>Bescherming van soorten</vt:lpstr>
      <vt:lpstr>Het verbod op het doden, verstoren of   beschadigen van beschermde dieren en het verbod op doden, beschadigen of plukken van beschermde planten.  </vt:lpstr>
      <vt:lpstr>De verplichting voldoende zorg in acht te nemen voor in het wild levende dieren en planten </vt:lpstr>
      <vt:lpstr>Opdracht</vt:lpstr>
      <vt:lpstr>Opdracht evalueren </vt:lpstr>
    </vt:vector>
  </TitlesOfParts>
  <Company>AOC Oost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Examinering</dc:title>
  <dc:creator>Henk Weusthof</dc:creator>
  <cp:lastModifiedBy>Kokhuis</cp:lastModifiedBy>
  <cp:revision>30</cp:revision>
  <dcterms:created xsi:type="dcterms:W3CDTF">2012-12-05T14:47:34Z</dcterms:created>
  <dcterms:modified xsi:type="dcterms:W3CDTF">2014-11-17T11:54:19Z</dcterms:modified>
</cp:coreProperties>
</file>